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10" r:id="rId2"/>
    <p:sldId id="259" r:id="rId3"/>
    <p:sldId id="296" r:id="rId4"/>
    <p:sldId id="290" r:id="rId5"/>
    <p:sldId id="257" r:id="rId6"/>
    <p:sldId id="323" r:id="rId7"/>
    <p:sldId id="316" r:id="rId8"/>
    <p:sldId id="298" r:id="rId9"/>
    <p:sldId id="294" r:id="rId10"/>
    <p:sldId id="299" r:id="rId11"/>
    <p:sldId id="300" r:id="rId12"/>
    <p:sldId id="305" r:id="rId13"/>
    <p:sldId id="301" r:id="rId14"/>
    <p:sldId id="303" r:id="rId15"/>
    <p:sldId id="307" r:id="rId16"/>
    <p:sldId id="304" r:id="rId17"/>
    <p:sldId id="312" r:id="rId18"/>
    <p:sldId id="313" r:id="rId19"/>
    <p:sldId id="291" r:id="rId20"/>
    <p:sldId id="324" r:id="rId21"/>
    <p:sldId id="317" r:id="rId22"/>
    <p:sldId id="325" r:id="rId23"/>
    <p:sldId id="326" r:id="rId24"/>
    <p:sldId id="320" r:id="rId25"/>
    <p:sldId id="318" r:id="rId26"/>
    <p:sldId id="321" r:id="rId27"/>
    <p:sldId id="322" r:id="rId28"/>
    <p:sldId id="306" r:id="rId29"/>
    <p:sldId id="308" r:id="rId30"/>
    <p:sldId id="309" r:id="rId31"/>
    <p:sldId id="311" r:id="rId32"/>
    <p:sldId id="314" r:id="rId33"/>
    <p:sldId id="315" r:id="rId34"/>
    <p:sldId id="272" r:id="rId35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9"/>
    <p:restoredTop sz="80408"/>
  </p:normalViewPr>
  <p:slideViewPr>
    <p:cSldViewPr snapToGrid="0" snapToObjects="1">
      <p:cViewPr varScale="1">
        <p:scale>
          <a:sx n="68" d="100"/>
          <a:sy n="68" d="100"/>
        </p:scale>
        <p:origin x="1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357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Приветственный слайд</a:t>
            </a:r>
            <a:r>
              <a:rPr lang="en-US" dirty="0"/>
              <a:t>.</a:t>
            </a:r>
            <a:br>
              <a:rPr lang="ru-RU" dirty="0"/>
            </a:br>
            <a:r>
              <a:rPr lang="en-US" dirty="0"/>
              <a:t>Random facts </a:t>
            </a:r>
            <a:r>
              <a:rPr lang="ru-RU" dirty="0"/>
              <a:t>для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1.) </a:t>
            </a:r>
            <a:r>
              <a:rPr lang="ru-RU" dirty="0"/>
              <a:t>Для привлечения внимания к слайдом до начала</a:t>
            </a:r>
          </a:p>
          <a:p>
            <a:r>
              <a:rPr lang="ru-RU" dirty="0"/>
              <a:t>2</a:t>
            </a:r>
            <a:r>
              <a:rPr lang="en-US" dirty="0"/>
              <a:t>.)</a:t>
            </a:r>
            <a:r>
              <a:rPr lang="ru-RU" dirty="0"/>
              <a:t> Чтобы я не забыл просмотреть слайды до начала)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Design TODO: </a:t>
            </a:r>
            <a:r>
              <a:rPr lang="ru-RU" dirty="0"/>
              <a:t> Оставить место под </a:t>
            </a:r>
            <a:r>
              <a:rPr lang="en-US" dirty="0"/>
              <a:t>random facts</a:t>
            </a:r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Рассказать про задачи </a:t>
            </a:r>
            <a:r>
              <a:rPr lang="en-US" dirty="0"/>
              <a:t>Self Driving, 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77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Одно из применений в Ретейле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10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</a:t>
            </a:r>
            <a:r>
              <a:rPr lang="en-US" dirty="0"/>
              <a:t>OCR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04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генеративные </a:t>
            </a:r>
            <a:r>
              <a:rPr lang="en-US" dirty="0"/>
              <a:t>CV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63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BDC1C6"/>
                </a:solidFill>
                <a:effectLst/>
                <a:highlight>
                  <a:srgbClr val="202124"/>
                </a:highlight>
                <a:latin typeface="arial" panose="020B0604020202020204" pitchFamily="34" charset="0"/>
              </a:rPr>
              <a:t>Рассказать про </a:t>
            </a:r>
            <a:r>
              <a:rPr lang="en-US" b="0" i="0" dirty="0">
                <a:solidFill>
                  <a:srgbClr val="BDC1C6"/>
                </a:solidFill>
                <a:effectLst/>
                <a:highlight>
                  <a:srgbClr val="202124"/>
                </a:highlight>
                <a:latin typeface="arial" panose="020B0604020202020204" pitchFamily="34" charset="0"/>
              </a:rPr>
              <a:t>SAM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93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BDC1C6"/>
                </a:solidFill>
                <a:effectLst/>
                <a:highlight>
                  <a:srgbClr val="202124"/>
                </a:highlight>
                <a:latin typeface="arial" panose="020B0604020202020204" pitchFamily="34" charset="0"/>
              </a:rPr>
              <a:t>Россия (толока) внесла большой вклад в разметку данных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3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выглядит </a:t>
            </a:r>
            <a:r>
              <a:rPr lang="ru-RU" dirty="0" err="1"/>
              <a:t>датасет</a:t>
            </a:r>
            <a:r>
              <a:rPr lang="ru-RU" dirty="0"/>
              <a:t> для </a:t>
            </a:r>
            <a:r>
              <a:rPr lang="en-US" dirty="0"/>
              <a:t>SAM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29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 </a:t>
            </a:r>
            <a:r>
              <a:rPr lang="en-US" dirty="0"/>
              <a:t>CV</a:t>
            </a:r>
            <a:r>
              <a:rPr lang="ru-RU" dirty="0"/>
              <a:t> в медицине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95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Способы интерпретации моделей</a:t>
            </a:r>
            <a:r>
              <a:rPr lang="en-US" dirty="0"/>
              <a:t>.</a:t>
            </a:r>
            <a:r>
              <a:rPr lang="ru-RU" dirty="0"/>
              <a:t> Почему это важно</a:t>
            </a:r>
            <a:r>
              <a:rPr lang="en-US" dirty="0"/>
              <a:t>.</a:t>
            </a:r>
            <a:r>
              <a:rPr lang="ru-RU" dirty="0"/>
              <a:t> Забавные примеры по интерпретации</a:t>
            </a:r>
            <a:r>
              <a:rPr lang="en-US" dirty="0"/>
              <a:t>.</a:t>
            </a:r>
            <a:r>
              <a:rPr lang="ru-RU" dirty="0"/>
              <a:t> Про задачу определения туберкулеза и данные из Африки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03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задачи</a:t>
            </a:r>
            <a:r>
              <a:rPr lang="en-US" dirty="0"/>
              <a:t> NLP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87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Вспоминаем базовую концепцию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задачи поиска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04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задачу предсказания следующего слова</a:t>
            </a:r>
            <a:r>
              <a:rPr lang="en-US" dirty="0"/>
              <a:t>. T9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52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постановку задачи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25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Кратная история </a:t>
            </a:r>
            <a:r>
              <a:rPr lang="en-US" dirty="0"/>
              <a:t>GPT</a:t>
            </a:r>
            <a:r>
              <a:rPr lang="ru-RU" dirty="0"/>
              <a:t> моделей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07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36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67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</a:t>
            </a:r>
            <a:r>
              <a:rPr lang="en" b="0" i="0" dirty="0">
                <a:solidFill>
                  <a:srgbClr val="BDC1C6"/>
                </a:solidFill>
                <a:effectLst/>
                <a:highlight>
                  <a:srgbClr val="202124"/>
                </a:highlight>
                <a:latin typeface="arial" panose="020B0604020202020204" pitchFamily="34" charset="0"/>
              </a:rPr>
              <a:t>RLHF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508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57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задачи Аудио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42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голосовые помощники и генерацию аудио</a:t>
            </a:r>
            <a:r>
              <a:rPr lang="en-US" dirty="0"/>
              <a:t>.</a:t>
            </a:r>
            <a:r>
              <a:rPr lang="ru-RU" dirty="0"/>
              <a:t> Скандал с Тинькофф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78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Тут рассказать</a:t>
            </a:r>
            <a:r>
              <a:rPr lang="en-US" dirty="0"/>
              <a:t>, </a:t>
            </a:r>
            <a:r>
              <a:rPr lang="ru-RU" dirty="0"/>
              <a:t>что у нас есть признаки</a:t>
            </a:r>
            <a:r>
              <a:rPr lang="en-US" dirty="0"/>
              <a:t>.</a:t>
            </a:r>
            <a:r>
              <a:rPr lang="ru-RU" dirty="0"/>
              <a:t> Мы их сами придумали</a:t>
            </a:r>
            <a:r>
              <a:rPr lang="en-US" dirty="0"/>
              <a:t>.</a:t>
            </a:r>
            <a:r>
              <a:rPr lang="ru-RU" dirty="0"/>
              <a:t> А еще к ним преобразования применили</a:t>
            </a:r>
            <a:r>
              <a:rPr lang="en-US" dirty="0"/>
              <a:t>,</a:t>
            </a:r>
            <a:r>
              <a:rPr lang="ru-RU" dirty="0"/>
              <a:t> которые сами придумали</a:t>
            </a:r>
            <a:r>
              <a:rPr lang="en-US" dirty="0"/>
              <a:t>.</a:t>
            </a:r>
            <a:r>
              <a:rPr lang="ru-RU" dirty="0"/>
              <a:t> А можно ли это сделать автоматически?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564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Поиск ключевых слов в речи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69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</a:t>
            </a:r>
            <a:r>
              <a:rPr lang="en-US" dirty="0"/>
              <a:t>RL.</a:t>
            </a:r>
            <a:r>
              <a:rPr lang="ru-RU" dirty="0"/>
              <a:t> Рассказать про нужную стратегию (загнать шарик в блок)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71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задачи связей в социальных сетях</a:t>
            </a:r>
            <a:r>
              <a:rPr lang="en-US" dirty="0"/>
              <a:t>,</a:t>
            </a:r>
            <a:r>
              <a:rPr lang="ru-RU" dirty="0"/>
              <a:t> связи устройств в сети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ru-RU" dirty="0" err="1"/>
              <a:t>графовые</a:t>
            </a:r>
            <a:r>
              <a:rPr lang="ru-RU" dirty="0"/>
              <a:t> модели в химии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0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Решение транспортных задач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636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Созданием таких моделей занимаются </a:t>
            </a:r>
            <a:r>
              <a:rPr lang="en-US" dirty="0"/>
              <a:t>ML researchers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playground.tensorflow.org</a:t>
            </a:r>
            <a:r>
              <a:rPr lang="en-US" dirty="0"/>
              <a:t>/</a:t>
            </a:r>
            <a:r>
              <a:rPr lang="ru-RU" dirty="0"/>
              <a:t> </a:t>
            </a:r>
            <a:r>
              <a:rPr lang="en-US" dirty="0"/>
              <a:t>- </a:t>
            </a:r>
            <a:r>
              <a:rPr lang="ru-RU" dirty="0"/>
              <a:t>зайти и показать на простых примерах</a:t>
            </a:r>
          </a:p>
          <a:p>
            <a:r>
              <a:rPr lang="en-US" dirty="0"/>
              <a:t>https://</a:t>
            </a:r>
            <a:r>
              <a:rPr lang="en-US" dirty="0" err="1"/>
              <a:t>poloclub.github.io</a:t>
            </a:r>
            <a:r>
              <a:rPr lang="en-US" dirty="0"/>
              <a:t>/</a:t>
            </a:r>
            <a:r>
              <a:rPr lang="en-US" dirty="0" err="1"/>
              <a:t>cnn</a:t>
            </a:r>
            <a:r>
              <a:rPr lang="en-US" dirty="0"/>
              <a:t>-explainer/</a:t>
            </a:r>
            <a:r>
              <a:rPr lang="ru-RU" dirty="0"/>
              <a:t> - также про свертки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30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DL - </a:t>
            </a:r>
            <a:r>
              <a:rPr lang="ru-RU" dirty="0"/>
              <a:t> часть машинного обучения</a:t>
            </a:r>
            <a:r>
              <a:rPr lang="en-US" dirty="0"/>
              <a:t>.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Вид нейронной сети</a:t>
            </a:r>
            <a:r>
              <a:rPr lang="en-US" dirty="0"/>
              <a:t>.</a:t>
            </a:r>
            <a:r>
              <a:rPr lang="ru-RU" dirty="0"/>
              <a:t> Показать где находятся параметры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34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Еще раз показать про </a:t>
            </a:r>
            <a:r>
              <a:rPr lang="en-US" dirty="0"/>
              <a:t>Low level, High level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0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соревнование </a:t>
            </a:r>
            <a:r>
              <a:rPr lang="en-US" dirty="0"/>
              <a:t>ImageNet.</a:t>
            </a:r>
            <a:r>
              <a:rPr lang="ru-RU" dirty="0"/>
              <a:t> Про увеличение точности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58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задачи </a:t>
            </a:r>
            <a:r>
              <a:rPr lang="en-US" dirty="0"/>
              <a:t>CV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80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50831-2D06-8047-B831-E3B505A22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4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742C204-ED91-344A-A1CC-FCAC47BEA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0EAB84-6984-C548-9EBF-9C5639CD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52C01A-CA11-6C42-9170-F4BD09D6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60CE0D-3003-2348-A3EE-BC8A9691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ru-RU" smtClean="0"/>
              <a:pPr algn="r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729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27.sv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46.jpeg"/><Relationship Id="rId5" Type="http://schemas.openxmlformats.org/officeDocument/2006/relationships/image" Target="../media/image5.png"/><Relationship Id="rId10" Type="http://schemas.openxmlformats.org/officeDocument/2006/relationships/image" Target="../media/image45.jpeg"/><Relationship Id="rId4" Type="http://schemas.openxmlformats.org/officeDocument/2006/relationships/image" Target="../media/image27.svg"/><Relationship Id="rId9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51.png"/><Relationship Id="rId5" Type="http://schemas.openxmlformats.org/officeDocument/2006/relationships/image" Target="../media/image5.png"/><Relationship Id="rId10" Type="http://schemas.openxmlformats.org/officeDocument/2006/relationships/image" Target="../media/image50.png"/><Relationship Id="rId4" Type="http://schemas.openxmlformats.org/officeDocument/2006/relationships/image" Target="../media/image27.sv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5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6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image" Target="../media/image27.svg"/><Relationship Id="rId9" Type="http://schemas.openxmlformats.org/officeDocument/2006/relationships/hyperlink" Target="https://www.google.com/url?sa=i&amp;url=https%3A%2F%2Fwww.researchgate.net%2Ffigure%2FAlgorithms-that-won-the-ImageNet-Large-Scale-Visual-Recognition-Challenge-ILSVRC-in_fig2_346091812&amp;psig=AOvVaw34cfuSDxsRNICteEu7OM4O&amp;ust=1686258891687000&amp;source=images&amp;cd=vfe&amp;ved=0CBEQjRxqFwoTCJi-2IOKsv8CFQAAAAAdAAAAABA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7.svg"/><Relationship Id="rId9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618" y="239282"/>
            <a:ext cx="4358357" cy="43583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15427AD-56EE-AD97-C967-DF0E9E384BB2}"/>
              </a:ext>
            </a:extLst>
          </p:cNvPr>
          <p:cNvSpPr/>
          <p:nvPr/>
        </p:nvSpPr>
        <p:spPr>
          <a:xfrm>
            <a:off x="11384433" y="1099734"/>
            <a:ext cx="5269423" cy="2557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9000"/>
              </a:lnSpc>
            </a:pPr>
            <a:r>
              <a:rPr lang="ru-RU" sz="6000" b="1" dirty="0">
                <a:solidFill>
                  <a:srgbClr val="FFFFFF"/>
                </a:solidFill>
                <a:latin typeface="+mj-lt"/>
                <a:ea typeface="SB Sans Display Bold" pitchFamily="34" charset="-122"/>
              </a:rPr>
              <a:t>ГЛУБОКОЕ ОБУЧЕНИЕ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766FF7D-575A-F52D-C6C4-1FB8EF398223}"/>
              </a:ext>
            </a:extLst>
          </p:cNvPr>
          <p:cNvSpPr/>
          <p:nvPr/>
        </p:nvSpPr>
        <p:spPr>
          <a:xfrm>
            <a:off x="1274695" y="4464843"/>
            <a:ext cx="376428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chemeClr val="bg1"/>
                </a:solidFill>
                <a:latin typeface="+mj-lt"/>
                <a:ea typeface="Inter Extra Bold" pitchFamily="34" charset="-122"/>
                <a:cs typeface="Inter Extra Bold" pitchFamily="34" charset="-120"/>
              </a:rPr>
              <a:t>RANDOM FACTS:</a:t>
            </a:r>
            <a:endParaRPr lang="en-US" sz="2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160B5E4-1211-2240-CE63-09E5D02271BE}"/>
              </a:ext>
            </a:extLst>
          </p:cNvPr>
          <p:cNvSpPr/>
          <p:nvPr/>
        </p:nvSpPr>
        <p:spPr>
          <a:xfrm>
            <a:off x="1274695" y="5169036"/>
            <a:ext cx="9029032" cy="487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ea typeface="Inter Regular" pitchFamily="34" charset="-122"/>
                <a:cs typeface="Inter Regular" pitchFamily="34" charset="-120"/>
              </a:rPr>
              <a:t>TODO</a:t>
            </a:r>
            <a:endParaRPr lang="ru-RU" sz="2700" dirty="0">
              <a:solidFill>
                <a:schemeClr val="bg1"/>
              </a:solidFill>
              <a:ea typeface="Inter Regular" pitchFamily="34" charset="-122"/>
              <a:cs typeface="Inter Regular" pitchFamily="34" charset="-120"/>
            </a:endParaRPr>
          </a:p>
          <a:p>
            <a:pPr marL="457200" indent="-457200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ea typeface="Inter Regular" pitchFamily="34" charset="-122"/>
                <a:cs typeface="Inter Regular" pitchFamily="34" charset="-120"/>
              </a:rPr>
              <a:t>TODO</a:t>
            </a:r>
            <a:endParaRPr lang="ru-RU" sz="2700" dirty="0">
              <a:solidFill>
                <a:schemeClr val="bg1"/>
              </a:solidFill>
              <a:ea typeface="Inter Regular" pitchFamily="34" charset="-122"/>
              <a:cs typeface="Inter Regular" pitchFamily="34" charset="-120"/>
            </a:endParaRPr>
          </a:p>
          <a:p>
            <a:pPr marL="457200" indent="-457200">
              <a:lnSpc>
                <a:spcPts val="3300"/>
              </a:lnSpc>
              <a:spcAft>
                <a:spcPts val="225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ea typeface="Inter Regular" pitchFamily="34" charset="-122"/>
                <a:cs typeface="Inter Regular" pitchFamily="34" charset="-120"/>
              </a:rPr>
              <a:t>TODO</a:t>
            </a:r>
            <a:endParaRPr lang="en-US" sz="2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CV</a:t>
            </a:r>
            <a:endParaRPr lang="en-US" sz="4200" dirty="0"/>
          </a:p>
        </p:txBody>
      </p:sp>
      <p:pic>
        <p:nvPicPr>
          <p:cNvPr id="4098" name="Picture 2" descr="Tesla Autopilot: head of software Chris Lattner leaves, Tesla hires new  head of AI and computer vision | Electrek">
            <a:extLst>
              <a:ext uri="{FF2B5EF4-FFF2-40B4-BE49-F238E27FC236}">
                <a16:creationId xmlns:a16="http://schemas.microsoft.com/office/drawing/2014/main" id="{1A79E224-2DE3-E8EE-B5EA-62F53B881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00" y="3156938"/>
            <a:ext cx="7951400" cy="390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MVTec Anomaly Detection Dataset: A Comprehensive Real-World Dataset for  Unsupervised Anomaly Detection | SpringerLink">
            <a:extLst>
              <a:ext uri="{FF2B5EF4-FFF2-40B4-BE49-F238E27FC236}">
                <a16:creationId xmlns:a16="http://schemas.microsoft.com/office/drawing/2014/main" id="{B6FE374C-F95F-82EE-7251-6B0BB5D90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718" y="2897581"/>
            <a:ext cx="7069282" cy="452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782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CV</a:t>
            </a:r>
            <a:endParaRPr lang="en-US" sz="4200" dirty="0"/>
          </a:p>
        </p:txBody>
      </p:sp>
      <p:pic>
        <p:nvPicPr>
          <p:cNvPr id="5" name="Picture 6" descr="IT-технологии в ритейле: в Беларуси товары на полках будет распознавать компьютерное  зрение">
            <a:extLst>
              <a:ext uri="{FF2B5EF4-FFF2-40B4-BE49-F238E27FC236}">
                <a16:creationId xmlns:a16="http://schemas.microsoft.com/office/drawing/2014/main" id="{4BDACD77-C339-7221-027F-A1CD1BB83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379" y="1712639"/>
            <a:ext cx="10898707" cy="757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516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CV</a:t>
            </a:r>
            <a:endParaRPr lang="en-US" sz="4200" dirty="0"/>
          </a:p>
        </p:txBody>
      </p:sp>
      <p:pic>
        <p:nvPicPr>
          <p:cNvPr id="9218" name="Picture 2" descr="ocr-text-reader · GitHub Topics · GitHub">
            <a:extLst>
              <a:ext uri="{FF2B5EF4-FFF2-40B4-BE49-F238E27FC236}">
                <a16:creationId xmlns:a16="http://schemas.microsoft.com/office/drawing/2014/main" id="{B402A337-8C32-D960-0108-A84805981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998" y="2884757"/>
            <a:ext cx="15213277" cy="456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038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CV</a:t>
            </a:r>
            <a:endParaRPr lang="en-US" sz="4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6F22EE-B000-A856-D0ED-A699641DF1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0312" y="1869294"/>
            <a:ext cx="11934875" cy="654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03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CV</a:t>
            </a:r>
            <a:endParaRPr lang="en-US" sz="4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351C12-AF22-F83B-1A7C-94E1D0D7BF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4863" y="1678381"/>
            <a:ext cx="11118273" cy="799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70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CV</a:t>
            </a:r>
            <a:endParaRPr lang="en-US" sz="4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08ACFC-F1CA-79EE-5A7F-FFB1B27F5A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804" y="2437091"/>
            <a:ext cx="16619891" cy="541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13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CV</a:t>
            </a:r>
            <a:endParaRPr lang="en-US" sz="4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BBA32E-C824-45A6-339F-DE2DBCA00C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7149" y="2454100"/>
            <a:ext cx="14509542" cy="53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08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CV</a:t>
            </a:r>
            <a:endParaRPr lang="en-US" sz="4200" dirty="0"/>
          </a:p>
        </p:txBody>
      </p:sp>
      <p:pic>
        <p:nvPicPr>
          <p:cNvPr id="16386" name="Picture 2" descr="Top 19 Applications Of Deep Learning and Computer Vision In Healthcare -  viso.ai">
            <a:extLst>
              <a:ext uri="{FF2B5EF4-FFF2-40B4-BE49-F238E27FC236}">
                <a16:creationId xmlns:a16="http://schemas.microsoft.com/office/drawing/2014/main" id="{8A75B785-93D6-D97D-1CF5-92C7F2375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2844800"/>
            <a:ext cx="134620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578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CV</a:t>
            </a:r>
            <a:endParaRPr lang="en-US" sz="4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998A66-7CAA-4E7B-E138-2666CA9273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2583" y="1965069"/>
            <a:ext cx="13217236" cy="635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89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NLP</a:t>
            </a:r>
            <a:endParaRPr lang="en-US" sz="4200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FAECCF4-C4FD-5F44-03B2-96DA75772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67" y="2031823"/>
            <a:ext cx="4452268" cy="445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BD12A05F-2E7A-0193-2BE7-EA92B3560186}"/>
              </a:ext>
            </a:extLst>
          </p:cNvPr>
          <p:cNvSpPr/>
          <p:nvPr/>
        </p:nvSpPr>
        <p:spPr>
          <a:xfrm>
            <a:off x="-238858" y="7167495"/>
            <a:ext cx="6479931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ru-RU" sz="3600" kern="0" spc="375" dirty="0">
                <a:solidFill>
                  <a:srgbClr val="000000"/>
                </a:solidFill>
                <a:ea typeface="Inter Black" pitchFamily="34" charset="-122"/>
              </a:rPr>
              <a:t>Классификация </a:t>
            </a:r>
            <a:endParaRPr lang="en-US" sz="3600" kern="0" spc="375" dirty="0">
              <a:solidFill>
                <a:srgbClr val="000000"/>
              </a:solidFill>
              <a:ea typeface="Inter Black" pitchFamily="34" charset="-122"/>
            </a:endParaRPr>
          </a:p>
          <a:p>
            <a:pPr marL="0" indent="0" algn="ctr">
              <a:lnSpc>
                <a:spcPts val="4800"/>
              </a:lnSpc>
              <a:buNone/>
            </a:pPr>
            <a:r>
              <a:rPr lang="ru-RU" sz="3600" kern="0" spc="375" dirty="0">
                <a:solidFill>
                  <a:srgbClr val="000000"/>
                </a:solidFill>
                <a:ea typeface="Inter Black" pitchFamily="34" charset="-122"/>
              </a:rPr>
              <a:t>текстов</a:t>
            </a:r>
            <a:endParaRPr lang="en-US" sz="3600" dirty="0"/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0ECA1519-7BBB-E986-1C0A-2B5C6E641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676" y="2031823"/>
            <a:ext cx="4693274" cy="445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7168BE2D-A0A3-FE01-CD22-C34543141CFF}"/>
              </a:ext>
            </a:extLst>
          </p:cNvPr>
          <p:cNvSpPr/>
          <p:nvPr/>
        </p:nvSpPr>
        <p:spPr>
          <a:xfrm>
            <a:off x="5904034" y="7190460"/>
            <a:ext cx="6479931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ru-RU" sz="4000" dirty="0"/>
              <a:t>Вопросно-Ответные</a:t>
            </a:r>
          </a:p>
          <a:p>
            <a:pPr marL="0" indent="0" algn="ctr">
              <a:lnSpc>
                <a:spcPts val="4800"/>
              </a:lnSpc>
              <a:buNone/>
            </a:pPr>
            <a:r>
              <a:rPr lang="ru-RU" sz="4000" dirty="0"/>
              <a:t> системы</a:t>
            </a:r>
            <a:endParaRPr lang="en-US" sz="4000" dirty="0"/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EF92265F-BBC3-80BB-4842-AD3963458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0880" y="2031823"/>
            <a:ext cx="4802739" cy="445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CCB4B622-78DB-598C-4316-A2880538C323}"/>
              </a:ext>
            </a:extLst>
          </p:cNvPr>
          <p:cNvSpPr/>
          <p:nvPr/>
        </p:nvSpPr>
        <p:spPr>
          <a:xfrm>
            <a:off x="11318950" y="7262888"/>
            <a:ext cx="6479931" cy="1666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ru-RU" sz="4000" dirty="0"/>
              <a:t>Генерация</a:t>
            </a:r>
          </a:p>
          <a:p>
            <a:pPr marL="0" indent="0" algn="ctr">
              <a:lnSpc>
                <a:spcPts val="4800"/>
              </a:lnSpc>
              <a:buNone/>
            </a:pPr>
            <a:r>
              <a:rPr lang="ru-RU" sz="4000" dirty="0"/>
              <a:t>Текста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6612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BE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8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139255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latin typeface="Inter Black" pitchFamily="34" charset="0"/>
                <a:ea typeface="Inter Black" pitchFamily="34" charset="-122"/>
                <a:cs typeface="Inter Black" pitchFamily="34" charset="-120"/>
              </a:rPr>
              <a:t>БАЗОВЫЕ КОНЦЕПЦИИ</a:t>
            </a:r>
            <a:endParaRPr lang="en-US" sz="4200" dirty="0"/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4C01B070-1DA8-6C2B-CC82-887728B063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838700" y="3286125"/>
            <a:ext cx="3000375" cy="2752725"/>
          </a:xfrm>
          <a:prstGeom prst="rect">
            <a:avLst/>
          </a:prstGeom>
        </p:spPr>
      </p:pic>
      <p:pic>
        <p:nvPicPr>
          <p:cNvPr id="34" name="Image 1" descr="preencoded.png">
            <a:extLst>
              <a:ext uri="{FF2B5EF4-FFF2-40B4-BE49-F238E27FC236}">
                <a16:creationId xmlns:a16="http://schemas.microsoft.com/office/drawing/2014/main" id="{CE5F332C-7DE0-2925-05E3-4CACCEAE00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401550" y="4171950"/>
            <a:ext cx="3000375" cy="2105025"/>
          </a:xfrm>
          <a:prstGeom prst="rect">
            <a:avLst/>
          </a:prstGeom>
        </p:spPr>
      </p:pic>
      <p:pic>
        <p:nvPicPr>
          <p:cNvPr id="35" name="Image 5" descr="preencoded.png">
            <a:extLst>
              <a:ext uri="{FF2B5EF4-FFF2-40B4-BE49-F238E27FC236}">
                <a16:creationId xmlns:a16="http://schemas.microsoft.com/office/drawing/2014/main" id="{5C9DB450-A519-4E94-96FF-2F91786B7A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105275" y="4638675"/>
            <a:ext cx="657225" cy="38100"/>
          </a:xfrm>
          <a:prstGeom prst="rect">
            <a:avLst/>
          </a:prstGeom>
        </p:spPr>
      </p:pic>
      <p:pic>
        <p:nvPicPr>
          <p:cNvPr id="36" name="Image 6" descr="preencoded.png">
            <a:extLst>
              <a:ext uri="{FF2B5EF4-FFF2-40B4-BE49-F238E27FC236}">
                <a16:creationId xmlns:a16="http://schemas.microsoft.com/office/drawing/2014/main" id="{316E7874-E81F-C004-330B-AEFDEAAE8E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7896225" y="4638675"/>
            <a:ext cx="657225" cy="38100"/>
          </a:xfrm>
          <a:prstGeom prst="rect">
            <a:avLst/>
          </a:prstGeom>
        </p:spPr>
      </p:pic>
      <p:pic>
        <p:nvPicPr>
          <p:cNvPr id="37" name="Image 7" descr="preencoded.png">
            <a:extLst>
              <a:ext uri="{FF2B5EF4-FFF2-40B4-BE49-F238E27FC236}">
                <a16:creationId xmlns:a16="http://schemas.microsoft.com/office/drawing/2014/main" id="{304CAAC4-216B-7E8D-6037-0D292DC991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1668125" y="4638675"/>
            <a:ext cx="657225" cy="38100"/>
          </a:xfrm>
          <a:prstGeom prst="rect">
            <a:avLst/>
          </a:prstGeom>
        </p:spPr>
      </p:pic>
      <p:pic>
        <p:nvPicPr>
          <p:cNvPr id="38" name="Image 8" descr="preencoded.png">
            <a:extLst>
              <a:ext uri="{FF2B5EF4-FFF2-40B4-BE49-F238E27FC236}">
                <a16:creationId xmlns:a16="http://schemas.microsoft.com/office/drawing/2014/main" id="{98E69D96-9FBB-A1A9-59F7-722359F430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1668125" y="5781675"/>
            <a:ext cx="657225" cy="38100"/>
          </a:xfrm>
          <a:prstGeom prst="rect">
            <a:avLst/>
          </a:prstGeom>
        </p:spPr>
      </p:pic>
      <p:pic>
        <p:nvPicPr>
          <p:cNvPr id="39" name="Image 9" descr="preencoded.png">
            <a:extLst>
              <a:ext uri="{FF2B5EF4-FFF2-40B4-BE49-F238E27FC236}">
                <a16:creationId xmlns:a16="http://schemas.microsoft.com/office/drawing/2014/main" id="{D762769F-36B7-2FDC-B895-709F01E695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572000" y="4467220"/>
            <a:ext cx="222610" cy="390530"/>
          </a:xfrm>
          <a:prstGeom prst="rect">
            <a:avLst/>
          </a:prstGeom>
        </p:spPr>
      </p:pic>
      <p:pic>
        <p:nvPicPr>
          <p:cNvPr id="40" name="Image 10" descr="preencoded.png">
            <a:extLst>
              <a:ext uri="{FF2B5EF4-FFF2-40B4-BE49-F238E27FC236}">
                <a16:creationId xmlns:a16="http://schemas.microsoft.com/office/drawing/2014/main" id="{960615F5-6332-6842-491B-D4AFE55651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362950" y="4467220"/>
            <a:ext cx="222610" cy="390530"/>
          </a:xfrm>
          <a:prstGeom prst="rect">
            <a:avLst/>
          </a:prstGeom>
        </p:spPr>
      </p:pic>
      <p:pic>
        <p:nvPicPr>
          <p:cNvPr id="41" name="Image 11" descr="preencoded.png">
            <a:extLst>
              <a:ext uri="{FF2B5EF4-FFF2-40B4-BE49-F238E27FC236}">
                <a16:creationId xmlns:a16="http://schemas.microsoft.com/office/drawing/2014/main" id="{44AEE70C-DAC1-3EDA-0340-1B6C9A9CB3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2134850" y="4467220"/>
            <a:ext cx="222610" cy="390530"/>
          </a:xfrm>
          <a:prstGeom prst="rect">
            <a:avLst/>
          </a:prstGeom>
        </p:spPr>
      </p:pic>
      <p:pic>
        <p:nvPicPr>
          <p:cNvPr id="42" name="Image 12" descr="preencoded.png">
            <a:extLst>
              <a:ext uri="{FF2B5EF4-FFF2-40B4-BE49-F238E27FC236}">
                <a16:creationId xmlns:a16="http://schemas.microsoft.com/office/drawing/2014/main" id="{3F20A676-BA0F-D778-8C8F-F0F324376C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2134850" y="5610221"/>
            <a:ext cx="222610" cy="390529"/>
          </a:xfrm>
          <a:prstGeom prst="rect">
            <a:avLst/>
          </a:prstGeom>
        </p:spPr>
      </p:pic>
      <p:pic>
        <p:nvPicPr>
          <p:cNvPr id="43" name="Image 13" descr="preencoded.png">
            <a:extLst>
              <a:ext uri="{FF2B5EF4-FFF2-40B4-BE49-F238E27FC236}">
                <a16:creationId xmlns:a16="http://schemas.microsoft.com/office/drawing/2014/main" id="{BBAB1476-F3C1-2EED-A1B5-32182B3BD4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5143500" y="4619625"/>
            <a:ext cx="2400300" cy="952500"/>
          </a:xfrm>
          <a:prstGeom prst="rect">
            <a:avLst/>
          </a:prstGeom>
        </p:spPr>
      </p:pic>
      <p:pic>
        <p:nvPicPr>
          <p:cNvPr id="44" name="Image 14" descr="preencoded.png">
            <a:extLst>
              <a:ext uri="{FF2B5EF4-FFF2-40B4-BE49-F238E27FC236}">
                <a16:creationId xmlns:a16="http://schemas.microsoft.com/office/drawing/2014/main" id="{32D83DC2-EB07-FBDA-B850-8FAC55A2C9F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543050" y="4181475"/>
            <a:ext cx="2466975" cy="952500"/>
          </a:xfrm>
          <a:prstGeom prst="rect">
            <a:avLst/>
          </a:prstGeom>
        </p:spPr>
      </p:pic>
      <p:pic>
        <p:nvPicPr>
          <p:cNvPr id="45" name="Image 15" descr="preencoded.png">
            <a:extLst>
              <a:ext uri="{FF2B5EF4-FFF2-40B4-BE49-F238E27FC236}">
                <a16:creationId xmlns:a16="http://schemas.microsoft.com/office/drawing/2014/main" id="{05354FF5-CB48-1A84-D005-8D3F29920F4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8648700" y="4181475"/>
            <a:ext cx="2962275" cy="952500"/>
          </a:xfrm>
          <a:prstGeom prst="rect">
            <a:avLst/>
          </a:prstGeom>
        </p:spPr>
      </p:pic>
      <p:pic>
        <p:nvPicPr>
          <p:cNvPr id="46" name="Image 16" descr="preencoded.png">
            <a:extLst>
              <a:ext uri="{FF2B5EF4-FFF2-40B4-BE49-F238E27FC236}">
                <a16:creationId xmlns:a16="http://schemas.microsoft.com/office/drawing/2014/main" id="{72FCF406-45AF-4A6F-9079-1AB319D76B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8648700" y="5324475"/>
            <a:ext cx="2962275" cy="952500"/>
          </a:xfrm>
          <a:prstGeom prst="rect">
            <a:avLst/>
          </a:prstGeom>
        </p:spPr>
      </p:pic>
      <p:pic>
        <p:nvPicPr>
          <p:cNvPr id="47" name="Image 17" descr="preencoded.png">
            <a:extLst>
              <a:ext uri="{FF2B5EF4-FFF2-40B4-BE49-F238E27FC236}">
                <a16:creationId xmlns:a16="http://schemas.microsoft.com/office/drawing/2014/main" id="{7E5E7307-8540-2EEE-5A7E-F81AED58CCB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198598" y="6134100"/>
            <a:ext cx="7688852" cy="1433513"/>
          </a:xfrm>
          <a:prstGeom prst="rect">
            <a:avLst/>
          </a:prstGeom>
        </p:spPr>
      </p:pic>
      <p:sp>
        <p:nvSpPr>
          <p:cNvPr id="48" name="Text 1">
            <a:extLst>
              <a:ext uri="{FF2B5EF4-FFF2-40B4-BE49-F238E27FC236}">
                <a16:creationId xmlns:a16="http://schemas.microsoft.com/office/drawing/2014/main" id="{FC26FB74-A53C-A2DD-0968-625635F468B5}"/>
              </a:ext>
            </a:extLst>
          </p:cNvPr>
          <p:cNvSpPr/>
          <p:nvPr/>
        </p:nvSpPr>
        <p:spPr>
          <a:xfrm>
            <a:off x="5495925" y="3752850"/>
            <a:ext cx="16764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rgbClr val="44EB99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МОДЕЛЬ</a:t>
            </a:r>
            <a:endParaRPr lang="en-US" sz="2700" dirty="0"/>
          </a:p>
        </p:txBody>
      </p:sp>
      <p:sp>
        <p:nvSpPr>
          <p:cNvPr id="49" name="Text 2">
            <a:extLst>
              <a:ext uri="{FF2B5EF4-FFF2-40B4-BE49-F238E27FC236}">
                <a16:creationId xmlns:a16="http://schemas.microsoft.com/office/drawing/2014/main" id="{47C087E7-812C-69AF-A576-2EA175383E6B}"/>
              </a:ext>
            </a:extLst>
          </p:cNvPr>
          <p:cNvSpPr/>
          <p:nvPr/>
        </p:nvSpPr>
        <p:spPr>
          <a:xfrm>
            <a:off x="5419725" y="4895850"/>
            <a:ext cx="18288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1950" kern="0" spc="150" dirty="0">
                <a:solidFill>
                  <a:srgbClr val="EBECF4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ПАРАМЕТРЫ</a:t>
            </a:r>
            <a:endParaRPr lang="en-US" sz="1950" dirty="0"/>
          </a:p>
        </p:txBody>
      </p:sp>
      <p:sp>
        <p:nvSpPr>
          <p:cNvPr id="50" name="Text 3">
            <a:extLst>
              <a:ext uri="{FF2B5EF4-FFF2-40B4-BE49-F238E27FC236}">
                <a16:creationId xmlns:a16="http://schemas.microsoft.com/office/drawing/2014/main" id="{9A389D7B-195D-BEF6-F816-302730D965C4}"/>
              </a:ext>
            </a:extLst>
          </p:cNvPr>
          <p:cNvSpPr/>
          <p:nvPr/>
        </p:nvSpPr>
        <p:spPr>
          <a:xfrm>
            <a:off x="1736133" y="4429125"/>
            <a:ext cx="2190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1950" kern="0" spc="150" dirty="0"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ОБЪЕКТЫ (X)</a:t>
            </a:r>
            <a:endParaRPr lang="en-US" sz="1950" dirty="0"/>
          </a:p>
        </p:txBody>
      </p:sp>
      <p:sp>
        <p:nvSpPr>
          <p:cNvPr id="51" name="Text 4">
            <a:extLst>
              <a:ext uri="{FF2B5EF4-FFF2-40B4-BE49-F238E27FC236}">
                <a16:creationId xmlns:a16="http://schemas.microsoft.com/office/drawing/2014/main" id="{64BA799D-8ED2-BC6D-8817-149E633EFEED}"/>
              </a:ext>
            </a:extLst>
          </p:cNvPr>
          <p:cNvSpPr/>
          <p:nvPr/>
        </p:nvSpPr>
        <p:spPr>
          <a:xfrm>
            <a:off x="8882062" y="4440810"/>
            <a:ext cx="239077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1950" kern="0" spc="150" dirty="0"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ПРЕДСКАЗАНИЯ</a:t>
            </a:r>
            <a:endParaRPr lang="en-US" sz="1950" dirty="0"/>
          </a:p>
        </p:txBody>
      </p:sp>
      <p:sp>
        <p:nvSpPr>
          <p:cNvPr id="52" name="Text 5">
            <a:extLst>
              <a:ext uri="{FF2B5EF4-FFF2-40B4-BE49-F238E27FC236}">
                <a16:creationId xmlns:a16="http://schemas.microsoft.com/office/drawing/2014/main" id="{6FEDA045-2A73-FC8B-F979-1F6F7A4FBAC6}"/>
              </a:ext>
            </a:extLst>
          </p:cNvPr>
          <p:cNvSpPr/>
          <p:nvPr/>
        </p:nvSpPr>
        <p:spPr>
          <a:xfrm>
            <a:off x="12822555" y="4781550"/>
            <a:ext cx="2124075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2700" kern="0" spc="150" dirty="0">
                <a:solidFill>
                  <a:srgbClr val="161D27"/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ФУНКЦИЯ
ПОТЕРЬ</a:t>
            </a:r>
            <a:endParaRPr lang="en-US" sz="2700" dirty="0"/>
          </a:p>
        </p:txBody>
      </p:sp>
      <p:sp>
        <p:nvSpPr>
          <p:cNvPr id="53" name="Text 6">
            <a:extLst>
              <a:ext uri="{FF2B5EF4-FFF2-40B4-BE49-F238E27FC236}">
                <a16:creationId xmlns:a16="http://schemas.microsoft.com/office/drawing/2014/main" id="{54745B59-4A6F-8361-D703-50DA704FE0B1}"/>
              </a:ext>
            </a:extLst>
          </p:cNvPr>
          <p:cNvSpPr/>
          <p:nvPr/>
        </p:nvSpPr>
        <p:spPr>
          <a:xfrm>
            <a:off x="9191625" y="5576925"/>
            <a:ext cx="18764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1950" kern="0" spc="150" dirty="0"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ОТВЕТЫ (Y)</a:t>
            </a:r>
            <a:endParaRPr lang="en-US" sz="1950" dirty="0"/>
          </a:p>
        </p:txBody>
      </p:sp>
      <p:sp>
        <p:nvSpPr>
          <p:cNvPr id="54" name="Text 7">
            <a:extLst>
              <a:ext uri="{FF2B5EF4-FFF2-40B4-BE49-F238E27FC236}">
                <a16:creationId xmlns:a16="http://schemas.microsoft.com/office/drawing/2014/main" id="{FACD7A0A-0E3D-48A0-F045-210B4CE785D7}"/>
              </a:ext>
            </a:extLst>
          </p:cNvPr>
          <p:cNvSpPr/>
          <p:nvPr/>
        </p:nvSpPr>
        <p:spPr>
          <a:xfrm>
            <a:off x="7305674" y="7934325"/>
            <a:ext cx="6090285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2700" kern="0" spc="150" dirty="0"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Q(a, X) – ОШИБКИ МОДЕЛИ
a(x) НА ГРУППЕ ОБЪЕКТОВ X</a:t>
            </a:r>
            <a:endParaRPr lang="en-US" sz="27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NLP</a:t>
            </a:r>
            <a:endParaRPr lang="en-US" sz="42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3A1ADE5-A6BC-E35B-3403-F38BC130D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445" y="1678381"/>
            <a:ext cx="11475190" cy="800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356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NLP</a:t>
            </a:r>
            <a:endParaRPr lang="en-US" sz="4200" dirty="0"/>
          </a:p>
        </p:txBody>
      </p:sp>
      <p:pic>
        <p:nvPicPr>
          <p:cNvPr id="24578" name="Picture 2" descr="Мой Samsung Galaxy предлагает такие варианты. Сразу видно типичного айтишника: получил зарплату, прокутил – и сразу в аптеку, лечиться!">
            <a:extLst>
              <a:ext uri="{FF2B5EF4-FFF2-40B4-BE49-F238E27FC236}">
                <a16:creationId xmlns:a16="http://schemas.microsoft.com/office/drawing/2014/main" id="{83DED4B5-17EF-06A0-EB3C-903AE4C2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846" y="2054414"/>
            <a:ext cx="8690308" cy="687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960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NLP</a:t>
            </a:r>
            <a:endParaRPr lang="en-US" sz="4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B2D7B3-AF76-EAF9-D153-97E4ABD8C2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0767" y="1933927"/>
            <a:ext cx="9480756" cy="558909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DE3983F-4263-47B1-8666-E59B03D4F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8"/>
          <a:stretch/>
        </p:blipFill>
        <p:spPr bwMode="auto">
          <a:xfrm>
            <a:off x="1381124" y="1933927"/>
            <a:ext cx="4936549" cy="735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6F9C58-FD10-4E38-C3E7-22C83C6498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0473" y="5338020"/>
            <a:ext cx="457199" cy="395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0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NLP</a:t>
            </a:r>
            <a:endParaRPr lang="en-US" sz="4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61F265-5B11-7964-B61A-10C4590B6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30"/>
          <a:stretch/>
        </p:blipFill>
        <p:spPr bwMode="auto">
          <a:xfrm>
            <a:off x="4784580" y="1678381"/>
            <a:ext cx="8718839" cy="735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556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NLP</a:t>
            </a:r>
            <a:endParaRPr lang="en-US" sz="4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679CC1-C1FF-B40A-0C11-B3A8F4750B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5150" y="1976920"/>
            <a:ext cx="12077700" cy="770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06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NLP</a:t>
            </a:r>
            <a:endParaRPr lang="en-US" sz="4200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82DC286F-4C5B-F690-9117-88EE63565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968500"/>
            <a:ext cx="90297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571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NLP</a:t>
            </a:r>
            <a:endParaRPr lang="en-US" sz="4200" dirty="0"/>
          </a:p>
        </p:txBody>
      </p:sp>
      <p:pic>
        <p:nvPicPr>
          <p:cNvPr id="30722" name="Picture 2" descr="Towards Reinforcement Learning with AI Feedback (RLAIF). What open-sourced  foundation models, instruction tuning, and other recent events mean for the  future of AI - AI, software, tech, and people, not in that">
            <a:extLst>
              <a:ext uri="{FF2B5EF4-FFF2-40B4-BE49-F238E27FC236}">
                <a16:creationId xmlns:a16="http://schemas.microsoft.com/office/drawing/2014/main" id="{20E5F5CB-947A-9A7D-7CFC-0EE483E33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15" y="1949136"/>
            <a:ext cx="10487170" cy="79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612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NLP</a:t>
            </a:r>
            <a:endParaRPr lang="en-US" sz="4200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E1859A1B-8E29-A088-495D-8179E0EDF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688" y="1989389"/>
            <a:ext cx="13156623" cy="735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47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AUDIO</a:t>
            </a:r>
            <a:endParaRPr lang="en-US" sz="4200" dirty="0"/>
          </a:p>
        </p:txBody>
      </p:sp>
      <p:pic>
        <p:nvPicPr>
          <p:cNvPr id="10242" name="Picture 2" descr="What is Automatic Speech Recognition? | NVIDIA Technical Blog">
            <a:extLst>
              <a:ext uri="{FF2B5EF4-FFF2-40B4-BE49-F238E27FC236}">
                <a16:creationId xmlns:a16="http://schemas.microsoft.com/office/drawing/2014/main" id="{ABC4B532-6A3B-4821-6EC0-224CE044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92" y="2825153"/>
            <a:ext cx="17320615" cy="486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042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AUDIO</a:t>
            </a:r>
            <a:endParaRPr lang="en-US" sz="4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9BD5BA-5A21-11EC-7546-5A8F76116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693" y="2431796"/>
            <a:ext cx="13262614" cy="54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8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524000" y="1000125"/>
            <a:ext cx="324750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200" kern="0" spc="375" dirty="0">
                <a:solidFill>
                  <a:srgbClr val="000000"/>
                </a:solidFill>
                <a:ea typeface="Inter Black" pitchFamily="34" charset="-122"/>
              </a:rPr>
              <a:t>ПРИЗНАКИ</a:t>
            </a:r>
            <a:endParaRPr lang="en-US" sz="4200" dirty="0"/>
          </a:p>
        </p:txBody>
      </p:sp>
      <p:pic>
        <p:nvPicPr>
          <p:cNvPr id="44" name="Image 14" descr="preencoded.png">
            <a:extLst>
              <a:ext uri="{FF2B5EF4-FFF2-40B4-BE49-F238E27FC236}">
                <a16:creationId xmlns:a16="http://schemas.microsoft.com/office/drawing/2014/main" id="{32D83DC2-EB07-FBDA-B850-8FAC55A2C9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110412" y="1627715"/>
            <a:ext cx="2466975" cy="952500"/>
          </a:xfrm>
          <a:prstGeom prst="rect">
            <a:avLst/>
          </a:prstGeom>
        </p:spPr>
      </p:pic>
      <p:sp>
        <p:nvSpPr>
          <p:cNvPr id="50" name="Text 3">
            <a:extLst>
              <a:ext uri="{FF2B5EF4-FFF2-40B4-BE49-F238E27FC236}">
                <a16:creationId xmlns:a16="http://schemas.microsoft.com/office/drawing/2014/main" id="{9A389D7B-195D-BEF6-F816-302730D965C4}"/>
              </a:ext>
            </a:extLst>
          </p:cNvPr>
          <p:cNvSpPr/>
          <p:nvPr/>
        </p:nvSpPr>
        <p:spPr>
          <a:xfrm>
            <a:off x="7303495" y="1875365"/>
            <a:ext cx="2190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375"/>
              </a:spcAft>
              <a:buNone/>
            </a:pPr>
            <a:r>
              <a:rPr lang="en-US" sz="1950" kern="0" spc="150" dirty="0">
                <a:latin typeface="Inter Extra Bold" pitchFamily="34" charset="0"/>
                <a:ea typeface="Inter Extra Bold" pitchFamily="34" charset="-122"/>
                <a:cs typeface="Inter Extra Bold" pitchFamily="34" charset="-120"/>
              </a:rPr>
              <a:t>ОБЪЕКТЫ (X)</a:t>
            </a:r>
            <a:endParaRPr lang="en-US" sz="1950" dirty="0"/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780D6CD9-CD69-39A3-93B6-4E683AC77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015430"/>
              </p:ext>
            </p:extLst>
          </p:nvPr>
        </p:nvGraphicFramePr>
        <p:xfrm>
          <a:off x="2898184" y="3152274"/>
          <a:ext cx="11654724" cy="5259361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492559">
                  <a:extLst>
                    <a:ext uri="{9D8B030D-6E8A-4147-A177-3AD203B41FA5}">
                      <a16:colId xmlns:a16="http://schemas.microsoft.com/office/drawing/2014/main" val="2400921214"/>
                    </a:ext>
                  </a:extLst>
                </a:gridCol>
                <a:gridCol w="3502206">
                  <a:extLst>
                    <a:ext uri="{9D8B030D-6E8A-4147-A177-3AD203B41FA5}">
                      <a16:colId xmlns:a16="http://schemas.microsoft.com/office/drawing/2014/main" val="2393999459"/>
                    </a:ext>
                  </a:extLst>
                </a:gridCol>
                <a:gridCol w="4659959">
                  <a:extLst>
                    <a:ext uri="{9D8B030D-6E8A-4147-A177-3AD203B41FA5}">
                      <a16:colId xmlns:a16="http://schemas.microsoft.com/office/drawing/2014/main" val="2489484109"/>
                    </a:ext>
                  </a:extLst>
                </a:gridCol>
              </a:tblGrid>
              <a:tr h="143180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lifetime_ota_1m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>
                          <a:effectLst/>
                        </a:rPr>
                        <a:t>lifetime_iptv_1m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dirty="0"/>
                        <a:t>lifetime_tp_iptv_1m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609795"/>
                  </a:ext>
                </a:extLst>
              </a:tr>
              <a:tr h="12817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910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3031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558484"/>
                  </a:ext>
                </a:extLst>
              </a:tr>
              <a:tr h="126414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421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32143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033463"/>
                  </a:ext>
                </a:extLst>
              </a:tr>
              <a:tr h="12817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1231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NaN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176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804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AUDIO</a:t>
            </a:r>
            <a:endParaRPr lang="en-US" sz="4200" dirty="0"/>
          </a:p>
        </p:txBody>
      </p:sp>
      <p:pic>
        <p:nvPicPr>
          <p:cNvPr id="12290" name="Picture 2" descr="8.2. Wake-word and keyword spotting — Introduction to Speech Processing">
            <a:extLst>
              <a:ext uri="{FF2B5EF4-FFF2-40B4-BE49-F238E27FC236}">
                <a16:creationId xmlns:a16="http://schemas.microsoft.com/office/drawing/2014/main" id="{02E195D2-0DB3-9A42-E26C-6776C5639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005" y="3599151"/>
            <a:ext cx="14751990" cy="308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903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RL</a:t>
            </a:r>
            <a:endParaRPr lang="en-US" sz="4200" dirty="0"/>
          </a:p>
        </p:txBody>
      </p:sp>
      <p:pic>
        <p:nvPicPr>
          <p:cNvPr id="15362" name="Picture 2" descr="DQN Breakout - YouTube">
            <a:extLst>
              <a:ext uri="{FF2B5EF4-FFF2-40B4-BE49-F238E27FC236}">
                <a16:creationId xmlns:a16="http://schemas.microsoft.com/office/drawing/2014/main" id="{E5327426-23D6-71A3-288C-6B7B87C25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813" y="1916473"/>
            <a:ext cx="11473873" cy="645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241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GRAPH</a:t>
            </a:r>
            <a:endParaRPr lang="en-US" sz="4200" dirty="0"/>
          </a:p>
        </p:txBody>
      </p:sp>
      <p:pic>
        <p:nvPicPr>
          <p:cNvPr id="19458" name="Picture 2" descr="Robust Graph Neural Networks – Google AI Blog">
            <a:extLst>
              <a:ext uri="{FF2B5EF4-FFF2-40B4-BE49-F238E27FC236}">
                <a16:creationId xmlns:a16="http://schemas.microsoft.com/office/drawing/2014/main" id="{A266A9BC-F02B-3B4D-3D06-E00F81034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36" y="3009822"/>
            <a:ext cx="15735300" cy="454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66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GRAPH</a:t>
            </a:r>
            <a:endParaRPr lang="en-US" sz="4200" dirty="0"/>
          </a:p>
        </p:txBody>
      </p:sp>
      <p:pic>
        <p:nvPicPr>
          <p:cNvPr id="21506" name="Picture 2" descr="New paper: Developing a multiview spatiotemporal model based on deep graph  neural networks to predict the travel demand by bus | Urban Analytics Lab |  Singapore">
            <a:extLst>
              <a:ext uri="{FF2B5EF4-FFF2-40B4-BE49-F238E27FC236}">
                <a16:creationId xmlns:a16="http://schemas.microsoft.com/office/drawing/2014/main" id="{89324C73-C412-A3A5-9505-7FB20A2E0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51050"/>
            <a:ext cx="9144000" cy="618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199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51" cy="2914650"/>
          </a:xfrm>
          <a:prstGeom prst="rect">
            <a:avLst/>
          </a:prstGeom>
        </p:spPr>
      </p:pic>
      <p:pic>
        <p:nvPicPr>
          <p:cNvPr id="14" name="Google Shape;166;p10">
            <a:extLst>
              <a:ext uri="{FF2B5EF4-FFF2-40B4-BE49-F238E27FC236}">
                <a16:creationId xmlns:a16="http://schemas.microsoft.com/office/drawing/2014/main" id="{E6A242EF-1030-7C1B-E17B-7DB15AF1E22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43815" y="923925"/>
            <a:ext cx="12400369" cy="7462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8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200" kern="0" spc="375" dirty="0">
                <a:solidFill>
                  <a:srgbClr val="000000"/>
                </a:solidFill>
                <a:ea typeface="Inter Black" pitchFamily="34" charset="-122"/>
              </a:rPr>
              <a:t>ПРИЗНАКИ САМОМУ НУЖНО ПРИДУМЫВАТЬ?</a:t>
            </a:r>
            <a:endParaRPr lang="en-US" sz="4200" dirty="0"/>
          </a:p>
        </p:txBody>
      </p:sp>
      <p:sp>
        <p:nvSpPr>
          <p:cNvPr id="5" name="AutoShape 2" descr="Как решить задачу классификации текстов в TensorFlow на Python">
            <a:extLst>
              <a:ext uri="{FF2B5EF4-FFF2-40B4-BE49-F238E27FC236}">
                <a16:creationId xmlns:a16="http://schemas.microsoft.com/office/drawing/2014/main" id="{A9898E2E-BB99-512D-D0C3-846D707AB7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AD85C7-B915-F440-9FE0-BE41B512EE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6750" y="2101850"/>
            <a:ext cx="64897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79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круг, снимок экрана, компакт-диск&#10;&#10;Автоматически созданное описание">
            <a:extLst>
              <a:ext uri="{FF2B5EF4-FFF2-40B4-BE49-F238E27FC236}">
                <a16:creationId xmlns:a16="http://schemas.microsoft.com/office/drawing/2014/main" id="{E1F08616-78D4-D2B7-BCF3-BDF1DB3D9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0" y="2053519"/>
            <a:ext cx="7620000" cy="762000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200" kern="0" spc="375" dirty="0">
                <a:solidFill>
                  <a:srgbClr val="000000"/>
                </a:solidFill>
                <a:ea typeface="Inter Black" pitchFamily="34" charset="-122"/>
              </a:rPr>
              <a:t>ГЛУБОКОЕ ОБУЧЕНИЕ – РАЗДЕЛ ИИ</a:t>
            </a:r>
            <a:endParaRPr lang="en-US" sz="4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200" kern="0" spc="375" dirty="0">
                <a:solidFill>
                  <a:srgbClr val="000000"/>
                </a:solidFill>
                <a:ea typeface="Inter Black" pitchFamily="34" charset="-122"/>
              </a:rPr>
              <a:t>ПРОСТЕЙШАЯ СЕТЬ</a:t>
            </a:r>
            <a:endParaRPr lang="en-US" sz="4200" dirty="0"/>
          </a:p>
        </p:txBody>
      </p:sp>
      <p:pic>
        <p:nvPicPr>
          <p:cNvPr id="34818" name="Picture 2" descr="Neurons in Neural Networks | Baeldung on Computer Science">
            <a:extLst>
              <a:ext uri="{FF2B5EF4-FFF2-40B4-BE49-F238E27FC236}">
                <a16:creationId xmlns:a16="http://schemas.microsoft.com/office/drawing/2014/main" id="{641BA772-CA97-5548-F713-605373B7F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099" y="2364702"/>
            <a:ext cx="11371695" cy="555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596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200" kern="0" spc="375" dirty="0">
                <a:solidFill>
                  <a:srgbClr val="000000"/>
                </a:solidFill>
                <a:ea typeface="Inter Black" pitchFamily="34" charset="-122"/>
              </a:rPr>
              <a:t>ОБУЧЕННЫЕ ПРИЗНАКИ</a:t>
            </a:r>
            <a:endParaRPr lang="en-US" sz="4200" dirty="0"/>
          </a:p>
        </p:txBody>
      </p:sp>
      <p:pic>
        <p:nvPicPr>
          <p:cNvPr id="22530" name="Picture 2" descr="Convolutional Neural Networks &amp; Computer Vision | KNIME">
            <a:extLst>
              <a:ext uri="{FF2B5EF4-FFF2-40B4-BE49-F238E27FC236}">
                <a16:creationId xmlns:a16="http://schemas.microsoft.com/office/drawing/2014/main" id="{4573E8A2-F5B5-2E92-9C0D-302703BCB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819400"/>
            <a:ext cx="152400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996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ru-RU" sz="4200" kern="0" spc="375" dirty="0">
                <a:solidFill>
                  <a:srgbClr val="000000"/>
                </a:solidFill>
                <a:ea typeface="Inter Black" pitchFamily="34" charset="-122"/>
              </a:rPr>
              <a:t>ТОЧНОСТЬ МОДЕЛЕЙ</a:t>
            </a:r>
            <a:endParaRPr lang="en-US" sz="4200" dirty="0"/>
          </a:p>
        </p:txBody>
      </p:sp>
      <p:pic>
        <p:nvPicPr>
          <p:cNvPr id="1026" name="Picture 2" descr="Algorithms that won the ImageNet Large Scale Visual Recognition... |  Download Scientific Diagram">
            <a:hlinkClick r:id="rId9"/>
            <a:extLst>
              <a:ext uri="{FF2B5EF4-FFF2-40B4-BE49-F238E27FC236}">
                <a16:creationId xmlns:a16="http://schemas.microsoft.com/office/drawing/2014/main" id="{69C83D08-3225-9076-3560-F3F7AF58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086" y="2459182"/>
            <a:ext cx="13929827" cy="552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10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3000" y="923925"/>
            <a:ext cx="952500" cy="75445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43900" y="7372350"/>
            <a:ext cx="9943147" cy="2914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068550" y="8591550"/>
            <a:ext cx="3219450" cy="169545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F4EA3332-912A-F295-E63E-929DD74C15E1}"/>
              </a:ext>
            </a:extLst>
          </p:cNvPr>
          <p:cNvSpPr/>
          <p:nvPr/>
        </p:nvSpPr>
        <p:spPr>
          <a:xfrm>
            <a:off x="952500" y="996353"/>
            <a:ext cx="15430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200" kern="0" spc="375" dirty="0">
                <a:solidFill>
                  <a:srgbClr val="000000"/>
                </a:solidFill>
                <a:ea typeface="Inter Black" pitchFamily="34" charset="-122"/>
              </a:rPr>
              <a:t>DEEP LEARNING. CV</a:t>
            </a:r>
            <a:endParaRPr lang="en-US" sz="4200" dirty="0"/>
          </a:p>
        </p:txBody>
      </p:sp>
      <p:pic>
        <p:nvPicPr>
          <p:cNvPr id="24578" name="Picture 2" descr="YOLO: an ultra-fast open source algorithm for real-time computer vision –  Nonteek">
            <a:extLst>
              <a:ext uri="{FF2B5EF4-FFF2-40B4-BE49-F238E27FC236}">
                <a16:creationId xmlns:a16="http://schemas.microsoft.com/office/drawing/2014/main" id="{F22CDA91-59A4-A206-6D24-1D804CA04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353" y="2374656"/>
            <a:ext cx="14506647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46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</TotalTime>
  <Words>518</Words>
  <Application>Microsoft Macintosh PowerPoint</Application>
  <PresentationFormat>Произвольный</PresentationFormat>
  <Paragraphs>131</Paragraphs>
  <Slides>34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0" baseType="lpstr">
      <vt:lpstr>Arial</vt:lpstr>
      <vt:lpstr>Arial</vt:lpstr>
      <vt:lpstr>Inter Black</vt:lpstr>
      <vt:lpstr>Inter Extra Bold</vt:lpstr>
      <vt:lpstr>Inter Regular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Марк Хуббатулин</cp:lastModifiedBy>
  <cp:revision>17</cp:revision>
  <dcterms:created xsi:type="dcterms:W3CDTF">2023-05-29T09:34:42Z</dcterms:created>
  <dcterms:modified xsi:type="dcterms:W3CDTF">2024-04-01T21:07:57Z</dcterms:modified>
</cp:coreProperties>
</file>